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Default Extension="jpg" ContentType="image/jpeg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 type="screen16x9"/>
  <p:notesSz cx="6858000" cy="9144000"/>
  <p:defaultTextStyle>
    <a:defPPr>
      <a:defRPr lang="ko-KR"/>
    </a:defPPr>
  </p:defaultTextStyle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/Relationships>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발표자 노트"/>
          <p:cNvSpPr txBox="1"/>
          <p:nvPr>
            <p:ph type="body" idx="1"/>
          </p:nvPr>
        </p:nvSpPr>
        <p:spPr>
          <a:xfrm>
            <a:off x="457200" y="914400"/>
            <a:ext cx="5943600" cy="73152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ko-KR" sz="1200"/>
              <a:t xml:space="preserve"/>
            </a:r>
            <a:endParaRPr lang="ko-KR"/>
          </a:p>
        </p:txBody>
      </p:sp>
    </p:spTree>
  </p:cSld>
  <p:clrMap accent1="accent1" accent2="accent2" accent3="accent3" accent4="accent4" accent5="accent5" accent6="accent6" bg1="lt1" bg2="lt2" folHlink="folHlink" hlink="hlink" tx1="dk1" tx2="dk2"/>
  <p:notesStyle>
    <a:lvl1pPr>
      <a:defRPr sz="1200"/>
    </a:lvl1pPr>
  </p:notesStyle>
</p:notesMaster>
</file>

<file path=ppt/notesSlides/_rels/notesSlide1.xml.rels>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발표자 노트"/>
          <p:cNvSpPr txBox="1"/>
          <p:nvPr>
            <p:ph type="body" idx="1"/>
          </p:nvPr>
        </p:nvSpPr>
        <p:spPr>
          <a:xfrm>
            <a:off x="457200" y="914400"/>
            <a:ext cx="5943600" cy="7315200"/>
          </a:xfrm>
          <a:prstGeom prst="rect">
            <a:avLst/>
          </a:prstGeom>
          <a:noFill/>
        </p:spPr>
        <p:txBody>
          <a:bodyPr/>
          <a:lstStyle/>
          <a:p>
            <a:r>
              <a:rPr lang="ko-KR" sz="1400"/>
              <a:t>2026 부여 정원백서</a:t>
            </a:r>
          </a:p>
          <a:p>
            <a:r>
              <a:rPr lang="ko-KR" sz="1400"/>
              <a:t>올해 선정된 여섯 정원과, 정원들을 소개하는 누리집을 함께 살펴보겠습니다.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발표자 노트"/>
          <p:cNvSpPr txBox="1"/>
          <p:nvPr>
            <p:ph type="body" idx="1"/>
          </p:nvPr>
        </p:nvSpPr>
        <p:spPr>
          <a:xfrm>
            <a:off x="457200" y="914400"/>
            <a:ext cx="5943600" cy="7315200"/>
          </a:xfrm>
          <a:prstGeom prst="rect">
            <a:avLst/>
          </a:prstGeom>
          <a:noFill/>
        </p:spPr>
        <p:txBody>
          <a:bodyPr/>
          <a:lstStyle/>
          <a:p>
            <a:r>
              <a:rPr lang="ko-KR" sz="1400"/>
              <a:t>공모 취지</a:t>
            </a:r>
          </a:p>
          <a:p>
            <a:r>
              <a:rPr lang="ko-KR" sz="1400"/>
              <a:t>이 공모는 주민이 오래 가꿔 온 정원과 정원주를 찾아 소개하는 사업입니다. 선정한 정원은 사진과 이야기로 남겨 다른 주민도 볼 수 있게 합니다.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발표자 노트"/>
          <p:cNvSpPr txBox="1"/>
          <p:nvPr>
            <p:ph type="body" idx="1"/>
          </p:nvPr>
        </p:nvSpPr>
        <p:spPr>
          <a:xfrm>
            <a:off x="457200" y="914400"/>
            <a:ext cx="5943600" cy="7315200"/>
          </a:xfrm>
          <a:prstGeom prst="rect">
            <a:avLst/>
          </a:prstGeom>
          <a:noFill/>
        </p:spPr>
        <p:txBody>
          <a:bodyPr/>
          <a:lstStyle/>
          <a:p>
            <a:r>
              <a:rPr lang="ko-KR" sz="1400"/>
              <a:t>세 공모 부문</a:t>
            </a:r>
          </a:p>
          <a:p>
            <a:r>
              <a:rPr lang="ko-KR" sz="1400"/>
              <a:t>집 마당과 가게 앞, 마을의 공용공간은 돌보는 사람과 쓰임이 다릅니다. 그래서 주택형, 상가형, 공동체형으로 나눠 모집했습니다.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발표자 노트"/>
          <p:cNvSpPr txBox="1"/>
          <p:nvPr>
            <p:ph type="body" idx="1"/>
          </p:nvPr>
        </p:nvSpPr>
        <p:spPr>
          <a:xfrm>
            <a:off x="457200" y="914400"/>
            <a:ext cx="5943600" cy="7315200"/>
          </a:xfrm>
          <a:prstGeom prst="rect">
            <a:avLst/>
          </a:prstGeom>
          <a:noFill/>
        </p:spPr>
        <p:txBody>
          <a:bodyPr/>
          <a:lstStyle/>
          <a:p>
            <a:r>
              <a:rPr lang="ko-KR" sz="1400"/>
              <a:t>정원백서 누리집</a:t>
            </a:r>
          </a:p>
          <a:p>
            <a:r>
              <a:rPr lang="ko-KR" sz="1400"/>
              <a:t>부여 정원백서 누리집입니다. 첫 화면에서 올해 선정된 여섯 정원의 사진과 정원주를 만날 수 있습니다. 휴대전화에서도 정원 소개를 읽고 사진을 크게 볼 수 있습니다.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발표자 노트"/>
          <p:cNvSpPr txBox="1"/>
          <p:nvPr>
            <p:ph type="body" idx="1"/>
          </p:nvPr>
        </p:nvSpPr>
        <p:spPr>
          <a:xfrm>
            <a:off x="457200" y="914400"/>
            <a:ext cx="5943600" cy="7315200"/>
          </a:xfrm>
          <a:prstGeom prst="rect">
            <a:avLst/>
          </a:prstGeom>
          <a:noFill/>
        </p:spPr>
        <p:txBody>
          <a:bodyPr/>
          <a:lstStyle/>
          <a:p>
            <a:r>
              <a:rPr lang="ko-KR" sz="1400"/>
              <a:t>부여 정원지도</a:t>
            </a:r>
          </a:p>
          <a:p>
            <a:r>
              <a:rPr lang="ko-KR" sz="1400"/>
              <a:t>새로 만든 부여 정원지도입니다. 정원마다 특징을 담은 그림으로 위치를 표시했습니다. 그림을 누르면 실제 사진과 주소가 나옵니다. 연도나 읍면으로 찾고, 마음에 드는 정원은 저장할 수 있습니다. 길찾기를 누르면 지도 서비스로 이어집니다.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발표자 노트"/>
          <p:cNvSpPr txBox="1"/>
          <p:nvPr>
            <p:ph type="body" idx="1"/>
          </p:nvPr>
        </p:nvSpPr>
        <p:spPr>
          <a:xfrm>
            <a:off x="457200" y="914400"/>
            <a:ext cx="5943600" cy="7315200"/>
          </a:xfrm>
          <a:prstGeom prst="rect">
            <a:avLst/>
          </a:prstGeom>
          <a:noFill/>
        </p:spPr>
        <p:txBody>
          <a:bodyPr/>
          <a:lstStyle/>
          <a:p>
            <a:r>
              <a:rPr lang="ko-KR" sz="1400"/>
              <a:t>선정 결과</a:t>
            </a:r>
          </a:p>
          <a:p>
            <a:r>
              <a:rPr lang="ko-KR" sz="1400"/>
              <a:t>올해 열세 팀이 신청했고, 서류심사 뒤 일곱 정원을 직접 살펴봤습니다. 서류심사와 현장심사를 종합해 주택형 다섯 곳과 상가형 한 곳을 선정했습니다. 지금부터 여섯 정원을 차례로 소개하겠습니다.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발표자 노트"/>
          <p:cNvSpPr txBox="1"/>
          <p:nvPr>
            <p:ph type="body" idx="1"/>
          </p:nvPr>
        </p:nvSpPr>
        <p:spPr>
          <a:xfrm>
            <a:off x="457200" y="914400"/>
            <a:ext cx="5943600" cy="7315200"/>
          </a:xfrm>
          <a:prstGeom prst="rect">
            <a:avLst/>
          </a:prstGeom>
          <a:noFill/>
        </p:spPr>
        <p:txBody>
          <a:bodyPr/>
          <a:lstStyle/>
          <a:p>
            <a:r>
              <a:rPr lang="ko-KR" sz="1400"/>
              <a:t>자연과 정원</a:t>
            </a:r>
          </a:p>
          <a:p>
            <a:r>
              <a:rPr lang="ko-KR" sz="1400"/>
              <a:t>먼저 은산면 윤용운 님의 「자연과 정원」입니다. 산과 저수지 사이에 주변에서 자라는 식물을 심었습니다. 인위적인 꾸밈을 줄인 정원입니다.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발표자 노트"/>
          <p:cNvSpPr txBox="1"/>
          <p:nvPr>
            <p:ph type="body" idx="1"/>
          </p:nvPr>
        </p:nvSpPr>
        <p:spPr>
          <a:xfrm>
            <a:off x="457200" y="914400"/>
            <a:ext cx="5943600" cy="7315200"/>
          </a:xfrm>
          <a:prstGeom prst="rect">
            <a:avLst/>
          </a:prstGeom>
          <a:noFill/>
        </p:spPr>
        <p:txBody>
          <a:bodyPr/>
          <a:lstStyle/>
          <a:p>
            <a:r>
              <a:rPr lang="ko-KR" sz="1400"/>
              <a:t>귀안뜰</a:t>
            </a:r>
          </a:p>
          <a:p>
            <a:r>
              <a:rPr lang="ko-KR" sz="1400"/>
              <a:t>구룡면 안근식 님의 「귀안뜰」입니다. 잔디마당 옆에 과실나무와 꽃나무, 텃밭을 두었습니다. 꽃을 보고 열매와 채소도 가꾸는 마당입니다.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발표자 노트"/>
          <p:cNvSpPr txBox="1"/>
          <p:nvPr>
            <p:ph type="body" idx="1"/>
          </p:nvPr>
        </p:nvSpPr>
        <p:spPr>
          <a:xfrm>
            <a:off x="457200" y="914400"/>
            <a:ext cx="5943600" cy="7315200"/>
          </a:xfrm>
          <a:prstGeom prst="rect">
            <a:avLst/>
          </a:prstGeom>
          <a:noFill/>
        </p:spPr>
        <p:txBody>
          <a:bodyPr/>
          <a:lstStyle/>
          <a:p>
            <a:r>
              <a:rPr lang="ko-KR" sz="1400"/>
              <a:t>운휴장</a:t>
            </a:r>
          </a:p>
          <a:p>
            <a:r>
              <a:rPr lang="ko-KR" sz="1400"/>
              <a:t>홍산면 조균상 님의 「운휴장」입니다. 활엽수와 침엽수에 꽃나무와 야생화를 더했습니다. 사계절의 변화를 보며 쉬어 가도록 가꾼 정원입니다.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발표자 노트"/>
          <p:cNvSpPr txBox="1"/>
          <p:nvPr>
            <p:ph type="body" idx="1"/>
          </p:nvPr>
        </p:nvSpPr>
        <p:spPr>
          <a:xfrm>
            <a:off x="457200" y="914400"/>
            <a:ext cx="5943600" cy="7315200"/>
          </a:xfrm>
          <a:prstGeom prst="rect">
            <a:avLst/>
          </a:prstGeom>
          <a:noFill/>
        </p:spPr>
        <p:txBody>
          <a:bodyPr/>
          <a:lstStyle/>
          <a:p>
            <a:r>
              <a:rPr lang="ko-KR" sz="1400"/>
              <a:t>꽃마당</a:t>
            </a:r>
          </a:p>
          <a:p>
            <a:r>
              <a:rPr lang="ko-KR" sz="1400"/>
              <a:t>세도면 조명희 님의 「꽃마당」입니다. 고향집을 떠올리며 야생화와 계절 꽃을 심었습니다. 꽃길을 걸으며 작은 조형물도 만날 수 있습니다.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발표자 노트"/>
          <p:cNvSpPr txBox="1"/>
          <p:nvPr>
            <p:ph type="body" idx="1"/>
          </p:nvPr>
        </p:nvSpPr>
        <p:spPr>
          <a:xfrm>
            <a:off x="457200" y="914400"/>
            <a:ext cx="5943600" cy="7315200"/>
          </a:xfrm>
          <a:prstGeom prst="rect">
            <a:avLst/>
          </a:prstGeom>
          <a:noFill/>
        </p:spPr>
        <p:txBody>
          <a:bodyPr/>
          <a:lstStyle/>
          <a:p>
            <a:r>
              <a:rPr lang="ko-KR" sz="1400"/>
              <a:t>윤4월 정원</a:t>
            </a:r>
          </a:p>
          <a:p>
            <a:r>
              <a:rPr lang="ko-KR" sz="1400"/>
              <a:t>부여읍 이동위 님의 상가형 정원, 「윤4월 정원」입니다. 백여 종의 화초와 수목을 가꿨고, 담장 대신 조경수로 경계를 두었습니다.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발표자 노트"/>
          <p:cNvSpPr txBox="1"/>
          <p:nvPr>
            <p:ph type="body" idx="1"/>
          </p:nvPr>
        </p:nvSpPr>
        <p:spPr>
          <a:xfrm>
            <a:off x="457200" y="914400"/>
            <a:ext cx="5943600" cy="7315200"/>
          </a:xfrm>
          <a:prstGeom prst="rect">
            <a:avLst/>
          </a:prstGeom>
          <a:noFill/>
        </p:spPr>
        <p:txBody>
          <a:bodyPr/>
          <a:lstStyle/>
          <a:p>
            <a:r>
              <a:rPr lang="ko-KR" sz="1400"/>
              <a:t>쉼동남</a:t>
            </a:r>
          </a:p>
          <a:p>
            <a:r>
              <a:rPr lang="ko-KR" sz="1400"/>
              <a:t>부여읍 김새미 님의 「쉼동남」입니다. 여러 해 자라는 풀과 나무를 골라 가꾸는 부담을 줄였습니다. 가족이 함께 쉬고 돌보는 정원입니다.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발표자 노트"/>
          <p:cNvSpPr txBox="1"/>
          <p:nvPr>
            <p:ph type="body" idx="1"/>
          </p:nvPr>
        </p:nvSpPr>
        <p:spPr>
          <a:xfrm>
            <a:off x="457200" y="914400"/>
            <a:ext cx="5943600" cy="7315200"/>
          </a:xfrm>
          <a:prstGeom prst="rect">
            <a:avLst/>
          </a:prstGeom>
          <a:noFill/>
        </p:spPr>
        <p:txBody>
          <a:bodyPr/>
          <a:lstStyle/>
          <a:p>
            <a:r>
              <a:rPr lang="ko-KR" sz="1400"/>
              <a:t>역대 우수정원 기록</a:t>
            </a:r>
          </a:p>
          <a:p>
            <a:r>
              <a:rPr lang="ko-KR" sz="1400"/>
              <a:t>누리집에는 올해 여섯 곳을 포함해 역대 우수정원 스무 곳을 기록했습니다. 연도와 정원 이름, 읍면으로 찾아 사진과 이야기를 볼 수 있습니다. 정원지도에서도 같은 기록으로 이어집니다.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발표자 노트"/>
          <p:cNvSpPr txBox="1"/>
          <p:nvPr>
            <p:ph type="body" idx="1"/>
          </p:nvPr>
        </p:nvSpPr>
        <p:spPr>
          <a:xfrm>
            <a:off x="457200" y="914400"/>
            <a:ext cx="5943600" cy="7315200"/>
          </a:xfrm>
          <a:prstGeom prst="rect">
            <a:avLst/>
          </a:prstGeom>
          <a:noFill/>
        </p:spPr>
        <p:txBody>
          <a:bodyPr/>
          <a:lstStyle/>
          <a:p>
            <a:r>
              <a:rPr lang="ko-KR" sz="1400"/>
              <a:t>정원지도로 만나보세요</a:t>
            </a:r>
          </a:p>
          <a:p>
            <a:r>
              <a:rPr lang="ko-KR" sz="1400"/>
              <a:t>화면의 QR을 비추면 정원지도가 열립니다. 마음에 드는 정원을 찾아보시고, 직접 방문하실 때는 정원주에게 개방 여부를 먼저 문의해 주시기 바랍니다.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발표자 노트"/>
          <p:cNvSpPr txBox="1"/>
          <p:nvPr>
            <p:ph type="body" idx="1"/>
          </p:nvPr>
        </p:nvSpPr>
        <p:spPr>
          <a:xfrm>
            <a:off x="457200" y="914400"/>
            <a:ext cx="5943600" cy="7315200"/>
          </a:xfrm>
          <a:prstGeom prst="rect">
            <a:avLst/>
          </a:prstGeom>
          <a:noFill/>
        </p:spPr>
        <p:txBody>
          <a:bodyPr/>
          <a:lstStyle/>
          <a:p>
            <a:r>
              <a:rPr lang="ko-KR" sz="1400"/>
              <a:t>우수정원 선정을 축하드립니다</a:t>
            </a:r>
          </a:p>
          <a:p>
            <a:r>
              <a:rPr lang="ko-KR" sz="1400"/>
              <a:t>우수정원으로 선정되신 여섯 분, 축하드립니다. 꽃과 나무를 꾸준히 돌봐 오신 정원주 여러분께 박수 부탁드립니다.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정원백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lide1.jpg"/><Relationship Id="rId3" Type="http://schemas.openxmlformats.org/officeDocument/2006/relationships/notesSlide" Target="../notesSlides/notesSlide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lide2.jpg"/><Relationship Id="rId3" Type="http://schemas.openxmlformats.org/officeDocument/2006/relationships/notesSlide" Target="../notesSlides/notesSlide2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lide3.jpg"/><Relationship Id="rId3" Type="http://schemas.openxmlformats.org/officeDocument/2006/relationships/notesSlide" Target="../notesSlides/notesSlide3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lide4.jpg"/><Relationship Id="rId3" Type="http://schemas.openxmlformats.org/officeDocument/2006/relationships/notesSlide" Target="../notesSlides/notesSlide4.xml"/><Relationship Id="rId4" Type="http://schemas.openxmlformats.org/officeDocument/2006/relationships/hyperlink" Target="https://xn--3h3bzxi3f0ugu6ay5c.kr/" TargetMode="Externa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lide5.jpg"/><Relationship Id="rId3" Type="http://schemas.openxmlformats.org/officeDocument/2006/relationships/notesSlide" Target="../notesSlides/notesSlide5.xml"/><Relationship Id="rId4" Type="http://schemas.openxmlformats.org/officeDocument/2006/relationships/hyperlink" Target="https://xn--3h3bzxi3f0ugu6ay5c.kr/map" TargetMode="Externa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lide6.jpg"/><Relationship Id="rId3" Type="http://schemas.openxmlformats.org/officeDocument/2006/relationships/notesSlide" Target="../notesSlides/notesSlide6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lide7.jpg"/><Relationship Id="rId3" Type="http://schemas.openxmlformats.org/officeDocument/2006/relationships/notesSlide" Target="../notesSlides/notesSlide7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lide8.jpg"/><Relationship Id="rId3" Type="http://schemas.openxmlformats.org/officeDocument/2006/relationships/notesSlide" Target="../notesSlides/notesSlide8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lide9.jpg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lide10.jpg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lide11.jpg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lide12.jpg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lide13.jpg"/><Relationship Id="rId3" Type="http://schemas.openxmlformats.org/officeDocument/2006/relationships/notesSlide" Target="../notesSlides/notesSlide13.xml"/><Relationship Id="rId4" Type="http://schemas.openxmlformats.org/officeDocument/2006/relationships/hyperlink" Target="https://xn--3h3bzxi3f0ugu6ay5c.kr/archive" TargetMode="Externa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lide14.jpg"/><Relationship Id="rId3" Type="http://schemas.openxmlformats.org/officeDocument/2006/relationships/notesSlide" Target="../notesSlides/notesSlide14.xml"/><Relationship Id="rId4" Type="http://schemas.openxmlformats.org/officeDocument/2006/relationships/hyperlink" Target="https://xn--3h3bzxi3f0ugu6ay5c.kr/map" TargetMode="Externa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lide15.jpg"/><Relationship Id="rId3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2026 부여 정원백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2026 부여 정원백서" descr="2026 부여 정원백서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공모 취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공모 취지" descr="공모 취지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세 공모 부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세 공모 부문" descr="세 공모 부문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정원백서 누리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정원백서 누리집" descr="정원백서 누리집">
            <a:hlinkClick r:id="rId4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부여 정원지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부여 정원지도" descr="부여 정원지도">
            <a:hlinkClick r:id="rId4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선정 결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선정 결과" descr="선정 결과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자연과 정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자연과 정원" descr="자연과 정원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귀안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귀안뜰" descr="귀안뜰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운휴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운휴장" descr="운휴장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꽃마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꽃마당" descr="꽃마당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윤4월 정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윤4월 정원" descr="윤4월 정원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쉼동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쉼동남" descr="쉼동남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역대 우수정원 기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역대 우수정원 기록" descr="역대 우수정원 기록">
            <a:hlinkClick r:id="rId4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정원지도로 만나보세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정원지도로 만나보세요" descr="정원지도로 만나보세요">
            <a:hlinkClick r:id="rId4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우수정원 선정을 축하드립니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우수정원 선정을 축하드립니다" descr="우수정원 선정을 축하드립니다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정원백서">
  <a:themeElements>
    <a:clrScheme name="정원백서">
      <a:dk1>
        <a:srgbClr val="1D3A30"/>
      </a:dk1>
      <a:lt1>
        <a:srgbClr val="F8F6EF"/>
      </a:lt1>
      <a:dk2>
        <a:srgbClr val="263F31"/>
      </a:dk2>
      <a:lt2>
        <a:srgbClr val="E7E8DE"/>
      </a:lt2>
      <a:accent1>
        <a:srgbClr val="335C45"/>
      </a:accent1>
      <a:accent2>
        <a:srgbClr val="8A9C79"/>
      </a:accent2>
      <a:accent3>
        <a:srgbClr val="C3AF7C"/>
      </a:accent3>
      <a:accent4>
        <a:srgbClr val="928563"/>
      </a:accent4>
      <a:accent5>
        <a:srgbClr val="A3B19B"/>
      </a:accent5>
      <a:accent6>
        <a:srgbClr val="71896E"/>
      </a:accent6>
      <a:hlink>
        <a:srgbClr val="315F43"/>
      </a:hlink>
      <a:folHlink>
        <a:srgbClr val="52664F"/>
      </a:folHlink>
    </a:clrScheme>
    <a:fontScheme name="정원백서">
      <a:majorFont>
        <a:latin typeface="Arial"/>
        <a:ea typeface="맑은 고딕"/>
        <a:cs typeface="Arial"/>
      </a:majorFont>
      <a:minorFont>
        <a:latin typeface="Arial"/>
        <a:ea typeface="맑은 고딕"/>
        <a:cs typeface="Arial"/>
      </a:minorFont>
    </a:fontScheme>
    <a:fmtScheme name="정원백서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9525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HYEAN</Application>
  <PresentationFormat>On-screen Show (16:9)</PresentationFormat>
  <Slides>15</Slides>
  <Notes>15</Notes>
  <Company>㈜혜안</Company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2026 부여 정원백서 우수정원 소개</dc:title>
  <dc:subject>2026 부여 정원백서 시상식</dc:subject>
  <dc:creator>㈜혜안</dc:creator>
  <dc:description>제3회 부여군 우수정원 콘테스트 · 선정 우수정원 6곳과 정원백서 누리집</dc:description>
  <dcterms:created xsi:type="dcterms:W3CDTF">2026-10-20T08:00:00Z</dcterms:created>
</cp:coreProperties>
</file>